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4"/>
  </p:sldMasterIdLst>
  <p:notesMasterIdLst>
    <p:notesMasterId r:id="rId16"/>
  </p:notesMasterIdLst>
  <p:sldIdLst>
    <p:sldId id="256" r:id="rId5"/>
    <p:sldId id="257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</p:sldIdLst>
  <p:sldSz cx="9144000" cy="5143500" type="screen16x9"/>
  <p:notesSz cx="6858000" cy="9144000"/>
  <p:embeddedFontLst>
    <p:embeddedFont>
      <p:font typeface="ADLaM Display" panose="02010000000000000000" pitchFamily="2" charset="0"/>
      <p:regular r:id="rId17"/>
    </p:embeddedFont>
    <p:embeddedFont>
      <p:font typeface="Advent Pro" panose="020B060402020202020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48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897">
          <p15:clr>
            <a:srgbClr val="9AA0A6"/>
          </p15:clr>
        </p15:guide>
        <p15:guide id="5" orient="horz" pos="346">
          <p15:clr>
            <a:srgbClr val="9AA0A6"/>
          </p15:clr>
        </p15:guide>
        <p15:guide id="6" pos="44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B58"/>
    <a:srgbClr val="FFF1FF"/>
    <a:srgbClr val="FFC6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1F35DF-9D72-459F-B5C9-34F157FF0716}" v="16" dt="2024-11-06T01:22:36.734"/>
  </p1510:revLst>
</p1510:revInfo>
</file>

<file path=ppt/tableStyles.xml><?xml version="1.0" encoding="utf-8"?>
<a:tblStyleLst xmlns:a="http://schemas.openxmlformats.org/drawingml/2006/main" def="{95BC7094-42DD-4117-A613-DA7A58EF601C}">
  <a:tblStyle styleId="{95BC7094-42DD-4117-A613-DA7A58EF60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48"/>
        <p:guide pos="5311"/>
        <p:guide orient="horz" pos="2897"/>
        <p:guide orient="horz" pos="346"/>
        <p:guide pos="4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>
          <a:extLst>
            <a:ext uri="{FF2B5EF4-FFF2-40B4-BE49-F238E27FC236}">
              <a16:creationId xmlns:a16="http://schemas.microsoft.com/office/drawing/2014/main" id="{AA63BB05-9B54-960E-13CB-2C1714F1A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ba8e432a2_1_53:notes">
            <a:extLst>
              <a:ext uri="{FF2B5EF4-FFF2-40B4-BE49-F238E27FC236}">
                <a16:creationId xmlns:a16="http://schemas.microsoft.com/office/drawing/2014/main" id="{DB880AA8-D0A6-1E91-0EDF-2D6097E7AE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ba8e432a2_1_53:notes">
            <a:extLst>
              <a:ext uri="{FF2B5EF4-FFF2-40B4-BE49-F238E27FC236}">
                <a16:creationId xmlns:a16="http://schemas.microsoft.com/office/drawing/2014/main" id="{DC794361-73E2-C2A7-F07F-7D364835D7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396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ba8e432a2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ba8e432a2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>
          <a:extLst>
            <a:ext uri="{FF2B5EF4-FFF2-40B4-BE49-F238E27FC236}">
              <a16:creationId xmlns:a16="http://schemas.microsoft.com/office/drawing/2014/main" id="{96EF56FE-7ED3-FC36-91A6-D1A53F8E0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ba8e432a2_1_53:notes">
            <a:extLst>
              <a:ext uri="{FF2B5EF4-FFF2-40B4-BE49-F238E27FC236}">
                <a16:creationId xmlns:a16="http://schemas.microsoft.com/office/drawing/2014/main" id="{A4E281EA-E95F-2C39-2B89-4A84D6685A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ba8e432a2_1_53:notes">
            <a:extLst>
              <a:ext uri="{FF2B5EF4-FFF2-40B4-BE49-F238E27FC236}">
                <a16:creationId xmlns:a16="http://schemas.microsoft.com/office/drawing/2014/main" id="{CDB7D7A3-096B-8E8C-7295-56C6B3D1FA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216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>
          <a:extLst>
            <a:ext uri="{FF2B5EF4-FFF2-40B4-BE49-F238E27FC236}">
              <a16:creationId xmlns:a16="http://schemas.microsoft.com/office/drawing/2014/main" id="{F06A877B-2598-613F-4F20-6EF69856A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ba8e432a2_1_53:notes">
            <a:extLst>
              <a:ext uri="{FF2B5EF4-FFF2-40B4-BE49-F238E27FC236}">
                <a16:creationId xmlns:a16="http://schemas.microsoft.com/office/drawing/2014/main" id="{4519D3AE-A469-ECF5-5694-7AE3C545D4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ba8e432a2_1_53:notes">
            <a:extLst>
              <a:ext uri="{FF2B5EF4-FFF2-40B4-BE49-F238E27FC236}">
                <a16:creationId xmlns:a16="http://schemas.microsoft.com/office/drawing/2014/main" id="{5C0286FD-3047-4FBD-B8F7-53CAEF7BDA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48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>
          <a:extLst>
            <a:ext uri="{FF2B5EF4-FFF2-40B4-BE49-F238E27FC236}">
              <a16:creationId xmlns:a16="http://schemas.microsoft.com/office/drawing/2014/main" id="{CBD065FD-E25B-552F-F175-BD9B03154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ba8e432a2_1_53:notes">
            <a:extLst>
              <a:ext uri="{FF2B5EF4-FFF2-40B4-BE49-F238E27FC236}">
                <a16:creationId xmlns:a16="http://schemas.microsoft.com/office/drawing/2014/main" id="{EDD35B9A-E8CC-D250-D963-BEA0AFEBAE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ba8e432a2_1_53:notes">
            <a:extLst>
              <a:ext uri="{FF2B5EF4-FFF2-40B4-BE49-F238E27FC236}">
                <a16:creationId xmlns:a16="http://schemas.microsoft.com/office/drawing/2014/main" id="{E38BA836-3926-46B0-1149-1CFF33E5A3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89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>
          <a:extLst>
            <a:ext uri="{FF2B5EF4-FFF2-40B4-BE49-F238E27FC236}">
              <a16:creationId xmlns:a16="http://schemas.microsoft.com/office/drawing/2014/main" id="{0A8B38BB-674B-E72A-6F79-F9C10777B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ba8e432a2_1_53:notes">
            <a:extLst>
              <a:ext uri="{FF2B5EF4-FFF2-40B4-BE49-F238E27FC236}">
                <a16:creationId xmlns:a16="http://schemas.microsoft.com/office/drawing/2014/main" id="{4EBCC7DB-C265-58E6-4829-B959B96AED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ba8e432a2_1_53:notes">
            <a:extLst>
              <a:ext uri="{FF2B5EF4-FFF2-40B4-BE49-F238E27FC236}">
                <a16:creationId xmlns:a16="http://schemas.microsoft.com/office/drawing/2014/main" id="{D3A0BE45-4F95-1EE3-9CBB-ABBAFC2668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23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>
          <a:extLst>
            <a:ext uri="{FF2B5EF4-FFF2-40B4-BE49-F238E27FC236}">
              <a16:creationId xmlns:a16="http://schemas.microsoft.com/office/drawing/2014/main" id="{853C3D78-6FDE-76CB-0EFC-2DD432E10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ba8e432a2_1_53:notes">
            <a:extLst>
              <a:ext uri="{FF2B5EF4-FFF2-40B4-BE49-F238E27FC236}">
                <a16:creationId xmlns:a16="http://schemas.microsoft.com/office/drawing/2014/main" id="{C55240B9-A6F5-A177-83D7-37DBD9A924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ba8e432a2_1_53:notes">
            <a:extLst>
              <a:ext uri="{FF2B5EF4-FFF2-40B4-BE49-F238E27FC236}">
                <a16:creationId xmlns:a16="http://schemas.microsoft.com/office/drawing/2014/main" id="{63021525-0805-3FA9-A619-01A670A6C5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942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>
          <a:extLst>
            <a:ext uri="{FF2B5EF4-FFF2-40B4-BE49-F238E27FC236}">
              <a16:creationId xmlns:a16="http://schemas.microsoft.com/office/drawing/2014/main" id="{27C707CE-1B57-2A1B-F9F2-4A832ACCA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ba8e432a2_1_53:notes">
            <a:extLst>
              <a:ext uri="{FF2B5EF4-FFF2-40B4-BE49-F238E27FC236}">
                <a16:creationId xmlns:a16="http://schemas.microsoft.com/office/drawing/2014/main" id="{398D794C-EC5A-6179-1A8A-BDB0387EF2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ba8e432a2_1_53:notes">
            <a:extLst>
              <a:ext uri="{FF2B5EF4-FFF2-40B4-BE49-F238E27FC236}">
                <a16:creationId xmlns:a16="http://schemas.microsoft.com/office/drawing/2014/main" id="{58A9634D-4840-8453-CE2A-2706871BCD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658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>
          <a:extLst>
            <a:ext uri="{FF2B5EF4-FFF2-40B4-BE49-F238E27FC236}">
              <a16:creationId xmlns:a16="http://schemas.microsoft.com/office/drawing/2014/main" id="{1C5010CF-9C39-F9D3-0157-B14F8A996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ba8e432a2_1_53:notes">
            <a:extLst>
              <a:ext uri="{FF2B5EF4-FFF2-40B4-BE49-F238E27FC236}">
                <a16:creationId xmlns:a16="http://schemas.microsoft.com/office/drawing/2014/main" id="{1A35D255-6CEB-AFF5-B861-94E31EA75C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ba8e432a2_1_53:notes">
            <a:extLst>
              <a:ext uri="{FF2B5EF4-FFF2-40B4-BE49-F238E27FC236}">
                <a16:creationId xmlns:a16="http://schemas.microsoft.com/office/drawing/2014/main" id="{69F17CF3-8459-7606-E2C5-DEEECF182E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046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9600" y="3372625"/>
            <a:ext cx="361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3250" y="12286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  <a:defRPr sz="1250"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3250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8" name="Google Shape;18;p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713225" y="1374600"/>
            <a:ext cx="4450800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72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8" r:id="rId4"/>
    <p:sldLayoutId id="2147483659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>
            <a:spLocks noGrp="1"/>
          </p:cNvSpPr>
          <p:nvPr>
            <p:ph type="ctrTitle"/>
          </p:nvPr>
        </p:nvSpPr>
        <p:spPr>
          <a:xfrm>
            <a:off x="699600" y="1820220"/>
            <a:ext cx="3618000" cy="547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p48"/>
          <p:cNvSpPr txBox="1">
            <a:spLocks noGrp="1"/>
          </p:cNvSpPr>
          <p:nvPr>
            <p:ph type="subTitle" idx="1"/>
          </p:nvPr>
        </p:nvSpPr>
        <p:spPr>
          <a:xfrm>
            <a:off x="2609200" y="3172771"/>
            <a:ext cx="361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66" name="Google Shape;266;p48"/>
          <p:cNvCxnSpPr/>
          <p:nvPr/>
        </p:nvCxnSpPr>
        <p:spPr>
          <a:xfrm>
            <a:off x="711800" y="3258975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6620C33-68BB-BFBE-27C9-BC581B02598A}"/>
              </a:ext>
            </a:extLst>
          </p:cNvPr>
          <p:cNvSpPr/>
          <p:nvPr/>
        </p:nvSpPr>
        <p:spPr>
          <a:xfrm>
            <a:off x="6903720" y="4267200"/>
            <a:ext cx="68580" cy="457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E2D5F110-A9F8-35BE-BE7D-7A9C1254CB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1065" t="1022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352514-A154-9239-41E3-E8F9A6ACF81D}"/>
              </a:ext>
            </a:extLst>
          </p:cNvPr>
          <p:cNvSpPr txBox="1"/>
          <p:nvPr/>
        </p:nvSpPr>
        <p:spPr>
          <a:xfrm>
            <a:off x="129540" y="457200"/>
            <a:ext cx="5631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b="1" dirty="0">
                <a:solidFill>
                  <a:schemeClr val="tx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The Rise, Fall, and Future of </a:t>
            </a:r>
            <a:endParaRPr lang="en-GB" sz="3200" b="1" dirty="0">
              <a:solidFill>
                <a:schemeClr val="tx1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C2FF81-9192-0121-73BD-312C0F636B69}"/>
              </a:ext>
            </a:extLst>
          </p:cNvPr>
          <p:cNvSpPr txBox="1"/>
          <p:nvPr/>
        </p:nvSpPr>
        <p:spPr>
          <a:xfrm>
            <a:off x="335280" y="4348281"/>
            <a:ext cx="502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By: Anantha Dasari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>
          <a:extLst>
            <a:ext uri="{FF2B5EF4-FFF2-40B4-BE49-F238E27FC236}">
              <a16:creationId xmlns:a16="http://schemas.microsoft.com/office/drawing/2014/main" id="{26AF5E27-931C-1600-A9DB-0DA78346B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>
            <a:extLst>
              <a:ext uri="{FF2B5EF4-FFF2-40B4-BE49-F238E27FC236}">
                <a16:creationId xmlns:a16="http://schemas.microsoft.com/office/drawing/2014/main" id="{B40A68CE-D96B-A05D-2D18-B1383D249B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756" y="45452"/>
            <a:ext cx="8520600" cy="572700"/>
          </a:xfrm>
          <a:solidFill>
            <a:srgbClr val="FF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rgbClr val="001B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Outlook</a:t>
            </a:r>
          </a:p>
        </p:txBody>
      </p:sp>
      <p:sp>
        <p:nvSpPr>
          <p:cNvPr id="366" name="Google Shape;366;p49">
            <a:extLst>
              <a:ext uri="{FF2B5EF4-FFF2-40B4-BE49-F238E27FC236}">
                <a16:creationId xmlns:a16="http://schemas.microsoft.com/office/drawing/2014/main" id="{EEBCC8D9-B34D-C838-1C07-146AE410C59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1700" y="592111"/>
            <a:ext cx="8131260" cy="2692109"/>
          </a:xfrm>
        </p:spPr>
        <p:txBody>
          <a:bodyPr spcFirstLastPara="1" lIns="91425" tIns="91425" rIns="91425" bIns="91425" anchor="t" anchorCtr="0">
            <a:normAutofit/>
          </a:bodyPr>
          <a:lstStyle/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</p:txBody>
      </p:sp>
      <p:sp>
        <p:nvSpPr>
          <p:cNvPr id="2" name="AutoShape 2" descr="publive-image">
            <a:extLst>
              <a:ext uri="{FF2B5EF4-FFF2-40B4-BE49-F238E27FC236}">
                <a16:creationId xmlns:a16="http://schemas.microsoft.com/office/drawing/2014/main" id="{318FCF4A-F8AB-54F9-1F88-E905B4462F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Google Shape;366;p49">
            <a:extLst>
              <a:ext uri="{FF2B5EF4-FFF2-40B4-BE49-F238E27FC236}">
                <a16:creationId xmlns:a16="http://schemas.microsoft.com/office/drawing/2014/main" id="{3F7CB09E-CBD7-04EE-2ED8-3AD7932FDF07}"/>
              </a:ext>
            </a:extLst>
          </p:cNvPr>
          <p:cNvSpPr txBox="1">
            <a:spLocks/>
          </p:cNvSpPr>
          <p:nvPr/>
        </p:nvSpPr>
        <p:spPr>
          <a:xfrm>
            <a:off x="189303" y="641922"/>
            <a:ext cx="8765393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8A698545-C5BC-95B6-FEA0-0C4E1B07E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56" y="592111"/>
            <a:ext cx="8917244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Growth Potential: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Blinkit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has established itself as a leader in hyper-local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delivery market with a strong focus on customer needs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Addressing Key Challenges: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Solving issues like delivery inefficiency and product quality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will strengthen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Blinkit’s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reliability and customer trust.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Opportunities: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improvements in efficiency and scalability,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Blinkit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could expand internationally, including into the U.S.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market, where demand for local delivery is strong.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Path to Global Impact: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refining its model,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Blinkit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has the potential to set new standards in convenience and delivery worldwide.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group of people shaking hands&#10;&#10;Description automatically generated">
            <a:extLst>
              <a:ext uri="{FF2B5EF4-FFF2-40B4-BE49-F238E27FC236}">
                <a16:creationId xmlns:a16="http://schemas.microsoft.com/office/drawing/2014/main" id="{373BCB51-D5A5-3E88-06D4-6EE998453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744" y="891401"/>
            <a:ext cx="3166150" cy="29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52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t just “THANK YOU” slide …. Not before the REAL ending | by Aravind  Gogineni | Sales World | Medium">
            <a:extLst>
              <a:ext uri="{FF2B5EF4-FFF2-40B4-BE49-F238E27FC236}">
                <a16:creationId xmlns:a16="http://schemas.microsoft.com/office/drawing/2014/main" id="{0C8A4B5E-0A14-09FE-3EFB-3CFB7CBB2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33" y="439335"/>
            <a:ext cx="8313057" cy="407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894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/>
          <p:cNvSpPr txBox="1">
            <a:spLocks noGrp="1"/>
          </p:cNvSpPr>
          <p:nvPr>
            <p:ph type="title"/>
          </p:nvPr>
        </p:nvSpPr>
        <p:spPr>
          <a:xfrm>
            <a:off x="3218761" y="179890"/>
            <a:ext cx="3398365" cy="491860"/>
          </a:xfrm>
          <a:solidFill>
            <a:srgbClr val="FFF1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 Summary</a:t>
            </a:r>
          </a:p>
        </p:txBody>
      </p:sp>
      <p:sp>
        <p:nvSpPr>
          <p:cNvPr id="366" name="Google Shape;366;p49"/>
          <p:cNvSpPr txBox="1">
            <a:spLocks noGrp="1"/>
          </p:cNvSpPr>
          <p:nvPr>
            <p:ph type="body" idx="4294967295"/>
          </p:nvPr>
        </p:nvSpPr>
        <p:spPr>
          <a:xfrm>
            <a:off x="244258" y="519504"/>
            <a:ext cx="5257146" cy="4451138"/>
          </a:xfrm>
        </p:spPr>
        <p:txBody>
          <a:bodyPr spcFirstLastPara="1" lIns="91425" tIns="91425" rIns="91425" bIns="91425" anchor="t" anchorCtr="0">
            <a:normAutofit fontScale="92500" lnSpcReduction="10000"/>
          </a:bodyPr>
          <a:lstStyle/>
          <a:p>
            <a:pPr marL="457200" lvl="1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600" b="1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Blinkit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offers a variety of products, including Groceries, Daily Essentials, Ready-to-Eat and Frozen Foods, Pharmacy and Health Products, Office and Stationery Supplies, Pet Supplies, and Emergency Deliveries. It is available in over 28 cities across India.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Ordering Process: Customers use the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Blinkit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 to purchase and schedule deliveries, which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Blinkit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employees fulfill.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Founded in 2013 by IIT graduates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Albinder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Dhindsa and Suresh Kumar.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to fill the gap in the unstructured hyperlocal delivery market.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to provide a single platform for local delivery needs, simplifying grocery, medical, and restaurant logistics.</a:t>
            </a: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</p:txBody>
      </p:sp>
      <p:pic>
        <p:nvPicPr>
          <p:cNvPr id="5" name="Google Shape;2686;p39">
            <a:extLst>
              <a:ext uri="{FF2B5EF4-FFF2-40B4-BE49-F238E27FC236}">
                <a16:creationId xmlns:a16="http://schemas.microsoft.com/office/drawing/2014/main" id="{B5940A11-FCA7-2AD3-DA18-0CB2CBE893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404" y="671750"/>
            <a:ext cx="3398365" cy="411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>
          <a:extLst>
            <a:ext uri="{FF2B5EF4-FFF2-40B4-BE49-F238E27FC236}">
              <a16:creationId xmlns:a16="http://schemas.microsoft.com/office/drawing/2014/main" id="{CEC9AB66-0B90-415D-A38C-0CE3E71C0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>
            <a:extLst>
              <a:ext uri="{FF2B5EF4-FFF2-40B4-BE49-F238E27FC236}">
                <a16:creationId xmlns:a16="http://schemas.microsoft.com/office/drawing/2014/main" id="{4E0E4616-45B1-E5E6-708E-3F3BCDEC52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3768" y="122546"/>
            <a:ext cx="2671272" cy="572700"/>
          </a:xfrm>
          <a:solidFill>
            <a:srgbClr val="FFF1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1B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Model</a:t>
            </a:r>
          </a:p>
        </p:txBody>
      </p:sp>
      <p:sp>
        <p:nvSpPr>
          <p:cNvPr id="366" name="Google Shape;366;p49">
            <a:extLst>
              <a:ext uri="{FF2B5EF4-FFF2-40B4-BE49-F238E27FC236}">
                <a16:creationId xmlns:a16="http://schemas.microsoft.com/office/drawing/2014/main" id="{BD2A2690-3B71-5676-5163-6EA7D174FC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1700" y="592111"/>
            <a:ext cx="5257146" cy="4451138"/>
          </a:xfrm>
        </p:spPr>
        <p:txBody>
          <a:bodyPr spcFirstLastPara="1" lIns="91425" tIns="91425" rIns="91425" bIns="91425" anchor="t" anchorCtr="0">
            <a:normAutofit/>
          </a:bodyPr>
          <a:lstStyle/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096F029-D461-AD54-3679-827A40E10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791" y="859481"/>
            <a:ext cx="4799069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Model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: Hyper-Local On-Demand Logistics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Connects customers with nearby grocery stores for easy online ordering.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Objective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: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Eliminates the need for customers to visit stores by providing doorstep delivery.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Operations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: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No Warehouses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: Relies on local grocery stores for inventory.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Delivery Process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Blinkit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delivery agents collect items from partner stores.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Ordering Channels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: Available through the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Blinkit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app and website.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Advantages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: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For Stores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Increases their customer orders.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For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Blinkit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Earns commissions on each transaction.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916A559-C3CD-5FF9-207B-46FC830D4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1" t="16151" r="4817" b="3556"/>
          <a:stretch/>
        </p:blipFill>
        <p:spPr bwMode="auto">
          <a:xfrm>
            <a:off x="5110769" y="2931980"/>
            <a:ext cx="3863049" cy="196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42888D1-CBD9-8D54-3730-4DD5754F3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160" y="798380"/>
            <a:ext cx="3877049" cy="196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117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>
          <a:extLst>
            <a:ext uri="{FF2B5EF4-FFF2-40B4-BE49-F238E27FC236}">
              <a16:creationId xmlns:a16="http://schemas.microsoft.com/office/drawing/2014/main" id="{BDD31EEA-E016-186B-37D3-8281D8FD1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>
            <a:extLst>
              <a:ext uri="{FF2B5EF4-FFF2-40B4-BE49-F238E27FC236}">
                <a16:creationId xmlns:a16="http://schemas.microsoft.com/office/drawing/2014/main" id="{9DC33266-6B10-ABD8-644C-E4B9ECA3C7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48672" y="100251"/>
            <a:ext cx="3846656" cy="547449"/>
          </a:xfrm>
          <a:solidFill>
            <a:srgbClr val="FFF1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1B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problems: Outline</a:t>
            </a:r>
          </a:p>
        </p:txBody>
      </p:sp>
      <p:sp>
        <p:nvSpPr>
          <p:cNvPr id="366" name="Google Shape;366;p49">
            <a:extLst>
              <a:ext uri="{FF2B5EF4-FFF2-40B4-BE49-F238E27FC236}">
                <a16:creationId xmlns:a16="http://schemas.microsoft.com/office/drawing/2014/main" id="{CAF04B74-8FD1-2062-8EB5-CF2B9E8A60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1700" y="592111"/>
            <a:ext cx="4869900" cy="4451138"/>
          </a:xfrm>
        </p:spPr>
        <p:txBody>
          <a:bodyPr spcFirstLastPara="1" lIns="91425" tIns="91425" rIns="91425" bIns="91425" anchor="t" anchorCtr="0">
            <a:normAutofit/>
          </a:bodyPr>
          <a:lstStyle/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6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Problem:</a:t>
            </a:r>
          </a:p>
          <a:p>
            <a:pPr marL="114300" indent="0">
              <a:buNone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Blinkit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faces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variability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inefficiency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its operations.</a:t>
            </a:r>
          </a:p>
          <a:p>
            <a:pPr marL="11430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This Matters?</a:t>
            </a:r>
          </a:p>
          <a:p>
            <a:pPr marL="11430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Impact: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Frequent stockouts, delayed deliveries, and inconsistent service.</a:t>
            </a:r>
          </a:p>
          <a:p>
            <a:pPr marL="11430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Impact: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Increased operational costs, potential loss of market share, and brand reputation risk.</a:t>
            </a:r>
          </a:p>
          <a:p>
            <a:pPr marL="11430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Impact: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Unpredictable work schedules and increased stress among delivery personnel.</a:t>
            </a:r>
          </a:p>
          <a:p>
            <a:pPr marL="11430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Stakeholders Affected:</a:t>
            </a:r>
          </a:p>
          <a:p>
            <a:pPr marL="11430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Blinkit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Management, Delivery Personnel</a:t>
            </a: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</p:txBody>
      </p:sp>
      <p:pic>
        <p:nvPicPr>
          <p:cNvPr id="8" name="Picture 7" descr="A group of people sitting at a table with papers and papers&#10;&#10;Description automatically generated">
            <a:extLst>
              <a:ext uri="{FF2B5EF4-FFF2-40B4-BE49-F238E27FC236}">
                <a16:creationId xmlns:a16="http://schemas.microsoft.com/office/drawing/2014/main" id="{0F421EB3-08AF-EEFD-30C8-9221EA13C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703" y="1554413"/>
            <a:ext cx="3846657" cy="252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19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>
          <a:extLst>
            <a:ext uri="{FF2B5EF4-FFF2-40B4-BE49-F238E27FC236}">
              <a16:creationId xmlns:a16="http://schemas.microsoft.com/office/drawing/2014/main" id="{DD7555C0-6BE2-C4E3-7B0A-5BBD9DA9C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>
            <a:extLst>
              <a:ext uri="{FF2B5EF4-FFF2-40B4-BE49-F238E27FC236}">
                <a16:creationId xmlns:a16="http://schemas.microsoft.com/office/drawing/2014/main" id="{81F96EBC-B3BB-81E5-5BBA-BFD4080758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0" y="100251"/>
            <a:ext cx="4853536" cy="572700"/>
          </a:xfrm>
          <a:solidFill>
            <a:srgbClr val="FFF1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001B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Controversies</a:t>
            </a:r>
            <a:endParaRPr lang="en-US" sz="2800" dirty="0">
              <a:solidFill>
                <a:srgbClr val="001B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6" name="Google Shape;366;p49">
            <a:extLst>
              <a:ext uri="{FF2B5EF4-FFF2-40B4-BE49-F238E27FC236}">
                <a16:creationId xmlns:a16="http://schemas.microsoft.com/office/drawing/2014/main" id="{04FD3B5F-136F-C234-AF8C-6FF9D91034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1700" y="592111"/>
            <a:ext cx="5010466" cy="4284689"/>
          </a:xfrm>
        </p:spPr>
        <p:txBody>
          <a:bodyPr spcFirstLastPara="1" lIns="91425" tIns="91425" rIns="91425" bIns="91425" anchor="t" anchorCtr="0">
            <a:normAutofit fontScale="85000" lnSpcReduction="10000"/>
          </a:bodyPr>
          <a:lstStyle/>
          <a:p>
            <a:pPr marL="114300" indent="0">
              <a:buNone/>
            </a:pPr>
            <a:r>
              <a:rPr lang="en-US" sz="1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Recent Setbacks:</a:t>
            </a:r>
            <a:b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lang="en-US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Blinkit</a:t>
            </a: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has stopped services in several major cities after investing over INR 600 Cr in growth in the last few months. </a:t>
            </a:r>
          </a:p>
          <a:p>
            <a:pPr marL="114300" indent="0">
              <a:buNone/>
            </a:pP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14300" indent="0">
              <a:buNone/>
            </a:pPr>
            <a:r>
              <a:rPr lang="en-US" sz="1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Key Challenges:</a:t>
            </a:r>
          </a:p>
          <a:p>
            <a:pPr marL="114300" indent="0">
              <a:buNone/>
            </a:pP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Quality Issues: Customers are complaining about product quality and freshness, leading to efforts to improve standards.</a:t>
            </a:r>
          </a:p>
          <a:p>
            <a:pPr marL="114300" indent="0">
              <a:buNone/>
            </a:pP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14300" indent="0">
              <a:buNone/>
            </a:pPr>
            <a:r>
              <a:rPr lang="en-US" sz="1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Delivery Delays: </a:t>
            </a: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Many delays occur during busy times, causing customer dissatisfaction.</a:t>
            </a:r>
          </a:p>
          <a:p>
            <a:pPr marL="114300" indent="0">
              <a:buNone/>
            </a:pP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Price Discrepancies: Customers have noticed differences between app prices and final charges, which leads to frustration.</a:t>
            </a:r>
          </a:p>
          <a:p>
            <a:pPr marL="114300" indent="0">
              <a:buNone/>
            </a:pP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14300" indent="0">
              <a:buNone/>
            </a:pPr>
            <a:r>
              <a:rPr lang="en-US" sz="1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Worker Concerns: </a:t>
            </a: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There are ongoing questions about the treatment, wages, and safety of delivery partners.</a:t>
            </a:r>
          </a:p>
          <a:p>
            <a:pPr marL="114300" indent="0">
              <a:buNone/>
            </a:pP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14300" indent="0">
              <a:buNone/>
            </a:pPr>
            <a:r>
              <a:rPr lang="en-US" sz="1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Urgency of the Situation:</a:t>
            </a:r>
            <a:b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These problems threaten customer loyalty and the brand's reputation, which could impact </a:t>
            </a:r>
            <a:r>
              <a:rPr lang="en-US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Blinkit's</a:t>
            </a: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future growth.</a:t>
            </a:r>
          </a:p>
          <a:p>
            <a:pPr marL="0" lvl="0" indent="0">
              <a:lnSpc>
                <a:spcPct val="12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64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</p:txBody>
      </p:sp>
      <p:sp>
        <p:nvSpPr>
          <p:cNvPr id="2" name="AutoShape 2" descr="publive-image">
            <a:extLst>
              <a:ext uri="{FF2B5EF4-FFF2-40B4-BE49-F238E27FC236}">
                <a16:creationId xmlns:a16="http://schemas.microsoft.com/office/drawing/2014/main" id="{57D34A6A-167A-C0DD-758F-D604E30190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 descr="A graph with numbers and a black text&#10;&#10;Description automatically generated with medium confidence">
            <a:extLst>
              <a:ext uri="{FF2B5EF4-FFF2-40B4-BE49-F238E27FC236}">
                <a16:creationId xmlns:a16="http://schemas.microsoft.com/office/drawing/2014/main" id="{06C63A83-7246-3A30-1055-90578FE321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47" t="1949" r="6130" b="9037"/>
          <a:stretch/>
        </p:blipFill>
        <p:spPr>
          <a:xfrm>
            <a:off x="5322166" y="960119"/>
            <a:ext cx="3738014" cy="363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39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>
          <a:extLst>
            <a:ext uri="{FF2B5EF4-FFF2-40B4-BE49-F238E27FC236}">
              <a16:creationId xmlns:a16="http://schemas.microsoft.com/office/drawing/2014/main" id="{57AABEE1-08B1-2B9D-ADF5-8E7395389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>
            <a:extLst>
              <a:ext uri="{FF2B5EF4-FFF2-40B4-BE49-F238E27FC236}">
                <a16:creationId xmlns:a16="http://schemas.microsoft.com/office/drawing/2014/main" id="{23D02EC5-9139-9789-01A2-2D38958363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7138" y="46022"/>
            <a:ext cx="2089724" cy="572700"/>
          </a:xfrm>
          <a:solidFill>
            <a:srgbClr val="FFF1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1B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2800" dirty="0" err="1">
                <a:solidFill>
                  <a:srgbClr val="001B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pproach</a:t>
            </a:r>
            <a:endParaRPr lang="en-US" sz="2800" dirty="0">
              <a:solidFill>
                <a:srgbClr val="001B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6" name="Google Shape;366;p49">
            <a:extLst>
              <a:ext uri="{FF2B5EF4-FFF2-40B4-BE49-F238E27FC236}">
                <a16:creationId xmlns:a16="http://schemas.microsoft.com/office/drawing/2014/main" id="{5DF652EE-E0AB-FCD8-6832-27D491AEFFC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1700" y="592111"/>
            <a:ext cx="5010466" cy="4284689"/>
          </a:xfrm>
        </p:spPr>
        <p:txBody>
          <a:bodyPr spcFirstLastPara="1" lIns="91425" tIns="91425" rIns="91425" bIns="91425" anchor="t" anchorCtr="0">
            <a:normAutofit/>
          </a:bodyPr>
          <a:lstStyle/>
          <a:p>
            <a:pPr marL="0" lvl="0" indent="0">
              <a:lnSpc>
                <a:spcPct val="12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6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</p:txBody>
      </p:sp>
      <p:sp>
        <p:nvSpPr>
          <p:cNvPr id="2" name="AutoShape 2" descr="publive-image">
            <a:extLst>
              <a:ext uri="{FF2B5EF4-FFF2-40B4-BE49-F238E27FC236}">
                <a16:creationId xmlns:a16="http://schemas.microsoft.com/office/drawing/2014/main" id="{2D1412D0-A59B-58B5-0A06-103E34FCBF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EC0224A-A60B-7E28-43DD-12ABBD399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156" y="573260"/>
            <a:ext cx="4040444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Data Collection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Historical Data Sources</a:t>
            </a: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:</a:t>
            </a:r>
          </a:p>
          <a:p>
            <a:pPr marL="4572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Sales Data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: Transaction records to analyze past buying behavior.</a:t>
            </a:r>
          </a:p>
          <a:p>
            <a:pPr marL="4572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Delivery Logs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: Information on delivery times, routes, and delays.</a:t>
            </a:r>
          </a:p>
          <a:p>
            <a:pPr marL="4572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6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External Factors</a:t>
            </a: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: Weather data, local events, and market trends impacting demand.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Data Quality Assurance</a:t>
            </a: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Ensure completeness and accuracy of data through validation techniques.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Identify and resolve missing data points to enhance reliability.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 descr="A screenshot of a computer">
            <a:extLst>
              <a:ext uri="{FF2B5EF4-FFF2-40B4-BE49-F238E27FC236}">
                <a16:creationId xmlns:a16="http://schemas.microsoft.com/office/drawing/2014/main" id="{E673CECD-25AA-CECF-730B-B5BE1519D3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75" t="4017" r="2502" b="5260"/>
          <a:stretch/>
        </p:blipFill>
        <p:spPr>
          <a:xfrm>
            <a:off x="4343400" y="852226"/>
            <a:ext cx="4655820" cy="364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32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>
          <a:extLst>
            <a:ext uri="{FF2B5EF4-FFF2-40B4-BE49-F238E27FC236}">
              <a16:creationId xmlns:a16="http://schemas.microsoft.com/office/drawing/2014/main" id="{FEEDFA01-86CA-60DE-8967-0B915D3D8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>
            <a:extLst>
              <a:ext uri="{FF2B5EF4-FFF2-40B4-BE49-F238E27FC236}">
                <a16:creationId xmlns:a16="http://schemas.microsoft.com/office/drawing/2014/main" id="{B7297BA0-47E8-460D-5D22-99EFA417E5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2060" y="83820"/>
            <a:ext cx="7505296" cy="534332"/>
          </a:xfrm>
          <a:solidFill>
            <a:srgbClr val="FFF1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rgbClr val="001B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Analytical Techniques and Expected Outcomes</a:t>
            </a:r>
            <a:endParaRPr lang="en-US" sz="2800" dirty="0">
              <a:solidFill>
                <a:srgbClr val="001B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6" name="Google Shape;366;p49">
            <a:extLst>
              <a:ext uri="{FF2B5EF4-FFF2-40B4-BE49-F238E27FC236}">
                <a16:creationId xmlns:a16="http://schemas.microsoft.com/office/drawing/2014/main" id="{6CD34CE0-7BD7-0027-290F-C427915DB0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1700" y="592111"/>
            <a:ext cx="5010466" cy="4284689"/>
          </a:xfrm>
        </p:spPr>
        <p:txBody>
          <a:bodyPr spcFirstLastPara="1" lIns="91425" tIns="91425" rIns="91425" bIns="91425" anchor="t" anchorCtr="0">
            <a:normAutofit/>
          </a:bodyPr>
          <a:lstStyle/>
          <a:p>
            <a:pPr marL="0" lvl="0" indent="0">
              <a:lnSpc>
                <a:spcPct val="12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6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</p:txBody>
      </p:sp>
      <p:sp>
        <p:nvSpPr>
          <p:cNvPr id="2" name="AutoShape 2" descr="publive-image">
            <a:extLst>
              <a:ext uri="{FF2B5EF4-FFF2-40B4-BE49-F238E27FC236}">
                <a16:creationId xmlns:a16="http://schemas.microsoft.com/office/drawing/2014/main" id="{9E227DA6-273D-1694-325B-41687CE9D3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DA23367-2A1C-C4C3-4D96-72A07F07E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0" y="1126443"/>
            <a:ext cx="5890980" cy="3612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Demand Forecasting Techniques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 Series Analysis: ARIMA and exponential smoothing.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Learning: Random Forest 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Delivery Optimization Techniques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Clustering: K-Means for efficient grouping.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Routing: TSP and VRP for optimal delivery paths.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and Reporting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BI for interactive dashboards.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Expected Outcomes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forecasting accuracy and delivery efficiency.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The Ultimate Guide to Demand Forecasting for Businesses">
            <a:extLst>
              <a:ext uri="{FF2B5EF4-FFF2-40B4-BE49-F238E27FC236}">
                <a16:creationId xmlns:a16="http://schemas.microsoft.com/office/drawing/2014/main" id="{CAE481B9-0D1A-FF7D-AC0E-AE5D90F51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166" y="824824"/>
            <a:ext cx="3660375" cy="361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88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>
          <a:extLst>
            <a:ext uri="{FF2B5EF4-FFF2-40B4-BE49-F238E27FC236}">
              <a16:creationId xmlns:a16="http://schemas.microsoft.com/office/drawing/2014/main" id="{760FB33F-56B3-420B-BC5B-4CEAA066D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>
            <a:extLst>
              <a:ext uri="{FF2B5EF4-FFF2-40B4-BE49-F238E27FC236}">
                <a16:creationId xmlns:a16="http://schemas.microsoft.com/office/drawing/2014/main" id="{694FC5AD-1CE9-4A07-9795-330FCA9AB9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5898" y="85380"/>
            <a:ext cx="6692204" cy="554340"/>
          </a:xfrm>
          <a:solidFill>
            <a:srgbClr val="FFF1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rgbClr val="001B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Navigating the Future of Grocery Delivery</a:t>
            </a:r>
          </a:p>
        </p:txBody>
      </p:sp>
      <p:sp>
        <p:nvSpPr>
          <p:cNvPr id="366" name="Google Shape;366;p49">
            <a:extLst>
              <a:ext uri="{FF2B5EF4-FFF2-40B4-BE49-F238E27FC236}">
                <a16:creationId xmlns:a16="http://schemas.microsoft.com/office/drawing/2014/main" id="{BF8B6CEA-CBB1-E5DF-8C6D-CB35BD0F1E6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1700" y="754380"/>
            <a:ext cx="8765393" cy="4183380"/>
          </a:xfrm>
        </p:spPr>
        <p:txBody>
          <a:bodyPr spcFirstLastPara="1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Blinkit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evolved from a localized grocery delivery service in 2013 to a major player in the online grocery sector.</a:t>
            </a:r>
          </a:p>
          <a:p>
            <a:pPr marL="11430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Takeaways: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 and Adaptation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Grofers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Blinkit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highlights adaptability and diversification in response to market dynamics.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Expanded product offerings to cater to a wider customer base.</a:t>
            </a:r>
          </a:p>
          <a:p>
            <a:pPr marL="11430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Competing with Giants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Positioned as a formidable competitor against </a:t>
            </a:r>
          </a:p>
          <a:p>
            <a:pPr marL="1143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industry leaders like Amazon and Big Basket.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Holds a market share claim of 13%, establishing </a:t>
            </a:r>
          </a:p>
          <a:p>
            <a:pPr marL="1143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itself as a significant player in the e-commerce landscape.</a:t>
            </a: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</p:txBody>
      </p:sp>
      <p:sp>
        <p:nvSpPr>
          <p:cNvPr id="2" name="AutoShape 2" descr="publive-image">
            <a:extLst>
              <a:ext uri="{FF2B5EF4-FFF2-40B4-BE49-F238E27FC236}">
                <a16:creationId xmlns:a16="http://schemas.microsoft.com/office/drawing/2014/main" id="{C54667A9-0C3D-C297-8C2B-10D15D84A9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 descr="A group of logos of different brands&#10;&#10;Description automatically generated">
            <a:extLst>
              <a:ext uri="{FF2B5EF4-FFF2-40B4-BE49-F238E27FC236}">
                <a16:creationId xmlns:a16="http://schemas.microsoft.com/office/drawing/2014/main" id="{74ACAF9E-B707-3E6E-CEA2-9836B1942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651" y="2846069"/>
            <a:ext cx="2803232" cy="185974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BE565FA-9E7E-F979-4BC6-247B0456AAD2}"/>
              </a:ext>
            </a:extLst>
          </p:cNvPr>
          <p:cNvSpPr/>
          <p:nvPr/>
        </p:nvSpPr>
        <p:spPr>
          <a:xfrm>
            <a:off x="6184652" y="3977268"/>
            <a:ext cx="1465086" cy="843206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38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>
          <a:extLst>
            <a:ext uri="{FF2B5EF4-FFF2-40B4-BE49-F238E27FC236}">
              <a16:creationId xmlns:a16="http://schemas.microsoft.com/office/drawing/2014/main" id="{16458385-E4A0-C413-1EBC-B9FA9468E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>
            <a:extLst>
              <a:ext uri="{FF2B5EF4-FFF2-40B4-BE49-F238E27FC236}">
                <a16:creationId xmlns:a16="http://schemas.microsoft.com/office/drawing/2014/main" id="{9C4D17EA-BB94-6E15-09F6-B854F58704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0769" y="169523"/>
            <a:ext cx="8131260" cy="572700"/>
          </a:xfrm>
          <a:solidFill>
            <a:srgbClr val="FFF1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rgbClr val="001B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Customer-Centric Approach and Future Ambitions</a:t>
            </a:r>
          </a:p>
        </p:txBody>
      </p:sp>
      <p:sp>
        <p:nvSpPr>
          <p:cNvPr id="366" name="Google Shape;366;p49">
            <a:extLst>
              <a:ext uri="{FF2B5EF4-FFF2-40B4-BE49-F238E27FC236}">
                <a16:creationId xmlns:a16="http://schemas.microsoft.com/office/drawing/2014/main" id="{8171FEDD-B8DE-5B05-981F-D438B5DB6F4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1971" y="377818"/>
            <a:ext cx="8724858" cy="2346332"/>
          </a:xfrm>
        </p:spPr>
        <p:txBody>
          <a:bodyPr spcFirstLastPara="1" lIns="91425" tIns="91425" rIns="91425" bIns="91425" anchor="t" anchorCtr="0">
            <a:normAutofit/>
          </a:bodyPr>
          <a:lstStyle/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16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Customer-Centric Approach</a:t>
            </a:r>
            <a:endParaRPr lang="en-US" sz="16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Strong focus on customer satisfaction through convenience, quality, and affordability.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This approach has been crucial in building a loyal user base.</a:t>
            </a:r>
          </a:p>
          <a:p>
            <a:pPr marL="114300" indent="0">
              <a:buNone/>
            </a:pPr>
            <a:r>
              <a:rPr lang="en-US" sz="16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Expansion and Ambition</a:t>
            </a:r>
            <a:endParaRPr lang="en-US" sz="16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Ambitious plans for expansion in terms of both service locations and product diversity.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Aims to multiply its size by 100 over the next five years, reflecting its long-term vision to dominate the Indian grocery delivery market.</a:t>
            </a: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100" b="0" i="0" u="none" strike="noStrike" cap="none" dirty="0">
              <a:solidFill>
                <a:schemeClr val="accent6"/>
              </a:solidFill>
            </a:endParaRPr>
          </a:p>
        </p:txBody>
      </p:sp>
      <p:sp>
        <p:nvSpPr>
          <p:cNvPr id="2" name="AutoShape 2" descr="publive-image">
            <a:extLst>
              <a:ext uri="{FF2B5EF4-FFF2-40B4-BE49-F238E27FC236}">
                <a16:creationId xmlns:a16="http://schemas.microsoft.com/office/drawing/2014/main" id="{C42C6B44-EEF5-B44C-0DCA-EB59C1D23A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Picture 3" descr="A person holding a magnet&#10;&#10;Description automatically generated">
            <a:extLst>
              <a:ext uri="{FF2B5EF4-FFF2-40B4-BE49-F238E27FC236}">
                <a16:creationId xmlns:a16="http://schemas.microsoft.com/office/drawing/2014/main" id="{B17B0C00-5D16-DAB2-D8F3-D87C07CE60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13" t="9709" r="45133" b="19772"/>
          <a:stretch/>
        </p:blipFill>
        <p:spPr>
          <a:xfrm>
            <a:off x="798642" y="2862146"/>
            <a:ext cx="2792052" cy="2002760"/>
          </a:xfrm>
          <a:prstGeom prst="rect">
            <a:avLst/>
          </a:prstGeom>
        </p:spPr>
      </p:pic>
      <p:pic>
        <p:nvPicPr>
          <p:cNvPr id="9" name="Picture 8" descr="A graphic of a globe and graph&#10;&#10;Description automatically generated">
            <a:extLst>
              <a:ext uri="{FF2B5EF4-FFF2-40B4-BE49-F238E27FC236}">
                <a16:creationId xmlns:a16="http://schemas.microsoft.com/office/drawing/2014/main" id="{F8662D8E-F773-EA8F-8173-463FCEF39A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19" b="17778"/>
          <a:stretch/>
        </p:blipFill>
        <p:spPr>
          <a:xfrm>
            <a:off x="6331137" y="2946899"/>
            <a:ext cx="2598764" cy="1918007"/>
          </a:xfrm>
          <a:prstGeom prst="rect">
            <a:avLst/>
          </a:prstGeom>
        </p:spPr>
      </p:pic>
      <p:pic>
        <p:nvPicPr>
          <p:cNvPr id="2050" name="Picture 2" descr="Rapidly rising graph rapid growth and ...">
            <a:extLst>
              <a:ext uri="{FF2B5EF4-FFF2-40B4-BE49-F238E27FC236}">
                <a16:creationId xmlns:a16="http://schemas.microsoft.com/office/drawing/2014/main" id="{50530126-E8D1-660F-4E08-046848EFE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423" y="2970974"/>
            <a:ext cx="2673787" cy="20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198412B-9863-1A24-4186-61E843142237}"/>
              </a:ext>
            </a:extLst>
          </p:cNvPr>
          <p:cNvSpPr/>
          <p:nvPr/>
        </p:nvSpPr>
        <p:spPr>
          <a:xfrm>
            <a:off x="437180" y="2810107"/>
            <a:ext cx="8558438" cy="226309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19187"/>
      </p:ext>
    </p:extLst>
  </p:cSld>
  <p:clrMapOvr>
    <a:masterClrMapping/>
  </p:clrMapOvr>
</p:sld>
</file>

<file path=ppt/theme/theme1.xml><?xml version="1.0" encoding="utf-8"?>
<a:theme xmlns:a="http://schemas.openxmlformats.org/drawingml/2006/main" name="Food Delivery App by Slidesgo">
  <a:themeElements>
    <a:clrScheme name="Simple Light">
      <a:dk1>
        <a:srgbClr val="000000"/>
      </a:dk1>
      <a:lt1>
        <a:srgbClr val="FFFFFF"/>
      </a:lt1>
      <a:dk2>
        <a:srgbClr val="FFFAEA"/>
      </a:dk2>
      <a:lt2>
        <a:srgbClr val="FCE5CD"/>
      </a:lt2>
      <a:accent1>
        <a:srgbClr val="A8C987"/>
      </a:accent1>
      <a:accent2>
        <a:srgbClr val="D96FA0"/>
      </a:accent2>
      <a:accent3>
        <a:srgbClr val="66B9CC"/>
      </a:accent3>
      <a:accent4>
        <a:srgbClr val="F5DC6E"/>
      </a:accent4>
      <a:accent5>
        <a:srgbClr val="F3C347"/>
      </a:accent5>
      <a:accent6>
        <a:srgbClr val="5C65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0BDF6C34B817418A8354D477EFFA15" ma:contentTypeVersion="15" ma:contentTypeDescription="Create a new document." ma:contentTypeScope="" ma:versionID="d86c78888d18c980c0718051fa4720e8">
  <xsd:schema xmlns:xsd="http://www.w3.org/2001/XMLSchema" xmlns:xs="http://www.w3.org/2001/XMLSchema" xmlns:p="http://schemas.microsoft.com/office/2006/metadata/properties" xmlns:ns3="5d20e5f9-f567-4414-9031-07ef55a9c6ef" xmlns:ns4="64b0651b-454a-481b-9592-be819ca311c4" targetNamespace="http://schemas.microsoft.com/office/2006/metadata/properties" ma:root="true" ma:fieldsID="d7e71bcaba13612ec08a1b4cbfd42237" ns3:_="" ns4:_="">
    <xsd:import namespace="5d20e5f9-f567-4414-9031-07ef55a9c6ef"/>
    <xsd:import namespace="64b0651b-454a-481b-9592-be819ca311c4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bjectDetectorVersions" minOccurs="0"/>
                <xsd:element ref="ns3:MediaServiceAutoTags" minOccurs="0"/>
                <xsd:element ref="ns3:MediaLengthInSeconds" minOccurs="0"/>
                <xsd:element ref="ns3:MediaServiceSearchPropertie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20e5f9-f567-4414-9031-07ef55a9c6ef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b0651b-454a-481b-9592-be819ca311c4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d20e5f9-f567-4414-9031-07ef55a9c6ef" xsi:nil="true"/>
  </documentManagement>
</p:properties>
</file>

<file path=customXml/itemProps1.xml><?xml version="1.0" encoding="utf-8"?>
<ds:datastoreItem xmlns:ds="http://schemas.openxmlformats.org/officeDocument/2006/customXml" ds:itemID="{7BA8706B-9DD1-4F86-811C-188114C0CA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20e5f9-f567-4414-9031-07ef55a9c6ef"/>
    <ds:schemaRef ds:uri="64b0651b-454a-481b-9592-be819ca311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351699-9A21-4AFE-89CD-A894877951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2B9D3B-7318-4C40-85C3-B33BD6020DBE}">
  <ds:schemaRefs>
    <ds:schemaRef ds:uri="http://purl.org/dc/terms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5d20e5f9-f567-4414-9031-07ef55a9c6ef"/>
    <ds:schemaRef ds:uri="http://schemas.openxmlformats.org/package/2006/metadata/core-properties"/>
    <ds:schemaRef ds:uri="64b0651b-454a-481b-9592-be819ca311c4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820</Words>
  <Application>Microsoft Office PowerPoint</Application>
  <PresentationFormat>On-screen Show (16:9)</PresentationFormat>
  <Paragraphs>167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Roboto</vt:lpstr>
      <vt:lpstr>ADLaM Display</vt:lpstr>
      <vt:lpstr>Advent Pro</vt:lpstr>
      <vt:lpstr>Wingdings</vt:lpstr>
      <vt:lpstr>Times New Roman</vt:lpstr>
      <vt:lpstr>Arial</vt:lpstr>
      <vt:lpstr>Muli</vt:lpstr>
      <vt:lpstr>Food Delivery App by Slidesgo</vt:lpstr>
      <vt:lpstr>PowerPoint Presentation</vt:lpstr>
      <vt:lpstr>Executive Summary</vt:lpstr>
      <vt:lpstr>Business Model</vt:lpstr>
      <vt:lpstr>Key problems: Outline</vt:lpstr>
      <vt:lpstr>Challenges and Controversies</vt:lpstr>
      <vt:lpstr>Approach</vt:lpstr>
      <vt:lpstr>Analytical Techniques and Expected Outcomes</vt:lpstr>
      <vt:lpstr>Navigating the Future of Grocery Delivery</vt:lpstr>
      <vt:lpstr>Customer-Centric Approach and Future Ambitions</vt:lpstr>
      <vt:lpstr>Conclusion &amp; Future Outlook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Havya Paluri</dc:creator>
  <cp:lastModifiedBy>kiran devarapalli</cp:lastModifiedBy>
  <cp:revision>4</cp:revision>
  <dcterms:modified xsi:type="dcterms:W3CDTF">2025-02-18T16:03:40Z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0x0101004B0BDF6C34B817418A8354D477EFFA15</vt:lpwstr>
  </property>
</Properties>
</file>